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8"/>
  </p:notesMasterIdLst>
  <p:handoutMasterIdLst>
    <p:handoutMasterId r:id="rId39"/>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97" r:id="rId26"/>
    <p:sldId id="293" r:id="rId27"/>
    <p:sldId id="294" r:id="rId28"/>
    <p:sldId id="295" r:id="rId29"/>
    <p:sldId id="286" r:id="rId30"/>
    <p:sldId id="288" r:id="rId31"/>
    <p:sldId id="289" r:id="rId32"/>
    <p:sldId id="291" r:id="rId33"/>
    <p:sldId id="292" r:id="rId34"/>
    <p:sldId id="290" r:id="rId35"/>
    <p:sldId id="274" r:id="rId36"/>
    <p:sldId id="296"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471651168"/>
        <c:axId val="471646856"/>
      </c:scatterChart>
      <c:valAx>
        <c:axId val="471651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71646856"/>
        <c:crosses val="autoZero"/>
        <c:crossBetween val="midCat"/>
      </c:valAx>
      <c:valAx>
        <c:axId val="471646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71651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11/12/2014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11/12/2014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30</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1033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16</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857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11/12/2014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11/12/2014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11/12/2014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11/12/2014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11/12/2014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11/12/2014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11/12/2014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11/12/2014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3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tiff"/></Relationships>
</file>

<file path=ppt/slides/_rels/slide33.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3"/>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
        <p:nvSpPr>
          <p:cNvPr id="3" name="CaixaDeTexto 2"/>
          <p:cNvSpPr txBox="1"/>
          <p:nvPr/>
        </p:nvSpPr>
        <p:spPr>
          <a:xfrm>
            <a:off x="646111" y="6534130"/>
            <a:ext cx="7210628" cy="461665"/>
          </a:xfrm>
          <a:prstGeom prst="rect">
            <a:avLst/>
          </a:prstGeom>
          <a:noFill/>
        </p:spPr>
        <p:txBody>
          <a:bodyPr wrap="none" rtlCol="0">
            <a:spAutoFit/>
          </a:bodyPr>
          <a:lstStyle/>
          <a:p>
            <a:r>
              <a:rPr lang="pt-BR" sz="1200" dirty="0" err="1" smtClean="0"/>
              <a:t>Pozrikidis</a:t>
            </a:r>
            <a:r>
              <a:rPr lang="pt-BR" sz="1200" dirty="0" smtClean="0"/>
              <a:t>, C. (1998). </a:t>
            </a:r>
            <a:r>
              <a:rPr lang="en-US" sz="1200" i="1" dirty="0" smtClean="0"/>
              <a:t>Numerical Computation in Science and Engineering</a:t>
            </a:r>
            <a:r>
              <a:rPr lang="it-IT" sz="1200" dirty="0" smtClean="0"/>
              <a:t> (O. U. Press Ed. 1 ed.).</a:t>
            </a:r>
          </a:p>
          <a:p>
            <a:endParaRPr lang="pt-BR" sz="1200" i="1"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pic>
        <p:nvPicPr>
          <p:cNvPr id="4" name="Espaço Reservado para Conteúdo 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3097" y="3773221"/>
            <a:ext cx="7757824" cy="2798358"/>
          </a:xfrm>
        </p:spPr>
      </p:pic>
      <p:sp>
        <p:nvSpPr>
          <p:cNvPr id="3" name="CaixaDeTexto 2"/>
          <p:cNvSpPr txBox="1"/>
          <p:nvPr/>
        </p:nvSpPr>
        <p:spPr>
          <a:xfrm>
            <a:off x="320004" y="6650251"/>
            <a:ext cx="9653605" cy="415498"/>
          </a:xfrm>
          <a:prstGeom prst="rect">
            <a:avLst/>
          </a:prstGeom>
          <a:noFill/>
        </p:spPr>
        <p:txBody>
          <a:bodyPr wrap="none" rtlCol="0">
            <a:spAutoFit/>
          </a:bodyPr>
          <a:lstStyle/>
          <a:p>
            <a:r>
              <a:rPr lang="pl-PL" sz="1050" dirty="0" smtClean="0"/>
              <a:t>Milton Abramowitz, I. S. (1972). </a:t>
            </a:r>
            <a:r>
              <a:rPr lang="en-US" sz="1050" i="1" dirty="0" smtClean="0"/>
              <a:t>Handbook of mathematical functions: with formulas, graphs, and mathematical tables</a:t>
            </a:r>
            <a:r>
              <a:rPr lang="en-US" sz="1050" dirty="0" smtClean="0"/>
              <a:t>: Courier Dover Publications.</a:t>
            </a:r>
          </a:p>
          <a:p>
            <a:endParaRPr lang="pt-BR" sz="1050" i="1" dirty="0"/>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a:t>I</a:t>
            </a:r>
            <a:r>
              <a:rPr lang="en-US" dirty="0" err="1" smtClean="0"/>
              <a:t>nterpolados</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Gauss </a:t>
                </a:r>
                <a:r>
                  <a:rPr lang="pt-BR" dirty="0" err="1" smtClean="0"/>
                  <a:t>Forward</a:t>
                </a:r>
                <a:r>
                  <a:rPr lang="pt-BR" dirty="0" smtClean="0"/>
                  <a:t>/</a:t>
                </a:r>
                <a:r>
                  <a:rPr lang="pt-BR" dirty="0" err="1" smtClean="0"/>
                  <a:t>Backward</a:t>
                </a:r>
                <a:r>
                  <a:rPr lang="pt-BR" dirty="0" smtClean="0"/>
                  <a:t> e por consequência </a:t>
                </a:r>
                <a:r>
                  <a:rPr lang="pt-BR" dirty="0" err="1" smtClean="0"/>
                  <a:t>Stirling</a:t>
                </a:r>
                <a:r>
                  <a:rPr lang="pt-BR" dirty="0" smtClean="0"/>
                  <a:t> apresentam os mesmos resultados – vamos nos referir então apenas a Gauss </a:t>
                </a:r>
                <a:r>
                  <a:rPr lang="pt-BR" dirty="0" err="1" smtClean="0"/>
                  <a:t>Forward</a:t>
                </a:r>
                <a:endParaRPr lang="pt-BR" dirty="0" smtClean="0"/>
              </a:p>
              <a:p>
                <a:r>
                  <a:rPr lang="pt-BR" dirty="0" smtClean="0"/>
                  <a:t>Note que as intensidades numa imagem HDR não são limitadas entre 0.0 e 1.0, logo suas diferenças também não são limitadas</a:t>
                </a:r>
              </a:p>
              <a:p>
                <a:endParaRPr lang="pt-BR" sz="2400" dirty="0" smtClean="0"/>
              </a:p>
              <a:p>
                <a:r>
                  <a:rPr lang="pt-BR" sz="2400" dirty="0" smtClean="0"/>
                  <a:t>Definimos </a:t>
                </a:r>
                <a:r>
                  <a:rPr lang="pt-BR" sz="2400" dirty="0"/>
                  <a:t>um critério simples de distancia entre imagens como:</a:t>
                </a:r>
              </a:p>
              <a:p>
                <a:pPr marL="457200" lvl="1" indent="0">
                  <a:buNone/>
                </a:pPr>
                <a:r>
                  <a:rPr lang="pt-BR" sz="2000" dirty="0" smtClean="0"/>
                  <a:t>		Distância(Im1</a:t>
                </a:r>
                <a:r>
                  <a:rPr lang="pt-BR" sz="2000" dirty="0"/>
                  <a:t>, Im2) = </a:t>
                </a:r>
                <a14:m>
                  <m:oMath xmlns:m="http://schemas.openxmlformats.org/officeDocument/2006/math">
                    <m:nary>
                      <m:naryPr>
                        <m:chr m:val="∑"/>
                        <m:ctrlPr>
                          <a:rPr lang="pt-BR" sz="2000" i="1">
                            <a:latin typeface="Cambria Math" panose="02040503050406030204" pitchFamily="18" charset="0"/>
                          </a:rPr>
                        </m:ctrlPr>
                      </m:naryPr>
                      <m:sub>
                        <m:r>
                          <m:rPr>
                            <m:brk m:alnAt="23"/>
                          </m:rPr>
                          <a:rPr lang="pt-BR" sz="2000" i="1">
                            <a:latin typeface="Cambria Math" panose="02040503050406030204" pitchFamily="18" charset="0"/>
                          </a:rPr>
                          <m:t>𝑝</m:t>
                        </m:r>
                        <m:r>
                          <a:rPr lang="pt-BR" sz="2000" i="1">
                            <a:latin typeface="Cambria Math" panose="02040503050406030204" pitchFamily="18" charset="0"/>
                          </a:rPr>
                          <m:t>𝑖𝑥𝑒𝑙</m:t>
                        </m:r>
                      </m:sub>
                      <m:sup>
                        <m:r>
                          <a:rPr lang="en-US" sz="2000" i="1">
                            <a:latin typeface="Cambria Math" panose="02040503050406030204" pitchFamily="18" charset="0"/>
                          </a:rPr>
                          <m:t> </m:t>
                        </m:r>
                      </m:sup>
                      <m:e>
                        <m:r>
                          <a:rPr lang="pt-BR" sz="2000" i="1">
                            <a:latin typeface="Cambria Math" panose="02040503050406030204" pitchFamily="18" charset="0"/>
                          </a:rPr>
                          <m:t>𝑖𝑛𝑡𝑒𝑛𝑠𝑖𝑑𝑎𝑑𝑒</m:t>
                        </m:r>
                        <m:r>
                          <a:rPr lang="pt-BR" sz="2000" i="1">
                            <a:latin typeface="Cambria Math" panose="02040503050406030204" pitchFamily="18" charset="0"/>
                          </a:rPr>
                          <m:t>(</m:t>
                        </m:r>
                        <m:r>
                          <a:rPr lang="pt-BR" sz="2000" i="1">
                            <a:latin typeface="Cambria Math" panose="02040503050406030204" pitchFamily="18" charset="0"/>
                          </a:rPr>
                          <m:t>𝑎𝑏𝑠</m:t>
                        </m:r>
                        <m:d>
                          <m:dPr>
                            <m:ctrlPr>
                              <a:rPr lang="pt-BR" sz="2000" i="1">
                                <a:latin typeface="Cambria Math" panose="02040503050406030204" pitchFamily="18" charset="0"/>
                              </a:rPr>
                            </m:ctrlPr>
                          </m:dPr>
                          <m:e>
                            <m:r>
                              <a:rPr lang="pt-BR" sz="2000" i="1">
                                <a:latin typeface="Cambria Math" panose="02040503050406030204" pitchFamily="18" charset="0"/>
                              </a:rPr>
                              <m:t>𝐼𝑚</m:t>
                            </m:r>
                            <m:r>
                              <a:rPr lang="pt-BR" sz="2000" i="1">
                                <a:latin typeface="Cambria Math" panose="02040503050406030204" pitchFamily="18" charset="0"/>
                              </a:rPr>
                              <m:t>1−</m:t>
                            </m:r>
                            <m:r>
                              <a:rPr lang="pt-BR" sz="2000" i="1">
                                <a:latin typeface="Cambria Math" panose="02040503050406030204" pitchFamily="18" charset="0"/>
                              </a:rPr>
                              <m:t>𝐼𝑚</m:t>
                            </m:r>
                            <m:r>
                              <a:rPr lang="pt-BR" sz="2000" i="1">
                                <a:latin typeface="Cambria Math" panose="02040503050406030204" pitchFamily="18" charset="0"/>
                              </a:rPr>
                              <m:t>2</m:t>
                            </m:r>
                          </m:e>
                        </m:d>
                        <m:r>
                          <a:rPr lang="pt-BR" sz="2000" i="1">
                            <a:latin typeface="Cambria Math" panose="02040503050406030204" pitchFamily="18" charset="0"/>
                          </a:rPr>
                          <m:t>)</m:t>
                        </m:r>
                      </m:e>
                    </m:nary>
                  </m:oMath>
                </a14:m>
                <a:endParaRPr lang="pt-BR" dirty="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545" t="-872" r="-1090" b="-1744"/>
                </a:stretch>
              </a:blipFill>
            </p:spPr>
            <p:txBody>
              <a:bodyPr/>
              <a:lstStyle/>
              <a:p>
                <a:r>
                  <a:rPr lang="pt-BR">
                    <a:noFill/>
                  </a:rPr>
                  <a:t> </a:t>
                </a:r>
              </a:p>
            </p:txBody>
          </p:sp>
        </mc:Fallback>
      </mc:AlternateContent>
    </p:spTree>
    <p:extLst>
      <p:ext uri="{BB962C8B-B14F-4D97-AF65-F5344CB8AC3E}">
        <p14:creationId xmlns:p14="http://schemas.microsoft.com/office/powerpoint/2010/main" val="380015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Light Probes </a:t>
            </a:r>
            <a:r>
              <a:rPr lang="en-US" dirty="0" err="1"/>
              <a:t>Interpolados</a:t>
            </a:r>
            <a:endParaRPr lang="pt-BR" dirty="0"/>
          </a:p>
        </p:txBody>
      </p:sp>
      <p:sp>
        <p:nvSpPr>
          <p:cNvPr id="3" name="Espaço Reservado para Conteúdo 2"/>
          <p:cNvSpPr>
            <a:spLocks noGrp="1"/>
          </p:cNvSpPr>
          <p:nvPr>
            <p:ph idx="1"/>
          </p:nvPr>
        </p:nvSpPr>
        <p:spPr>
          <a:xfrm>
            <a:off x="646111" y="1310641"/>
            <a:ext cx="8946541" cy="4195481"/>
          </a:xfrm>
        </p:spPr>
        <p:txBody>
          <a:bodyPr/>
          <a:lstStyle/>
          <a:p>
            <a:r>
              <a:rPr lang="pt-BR" dirty="0"/>
              <a:t>As interpolações polinomiais podem gerar pixels com valores negativos, nesses casos travamos as intensidades em 0.0</a:t>
            </a:r>
          </a:p>
          <a:p>
            <a:pPr lvl="1"/>
            <a:r>
              <a:rPr lang="pt-BR" dirty="0"/>
              <a:t>Áreas pretas</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51" y="2711171"/>
            <a:ext cx="3716767" cy="3716767"/>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3839" y="2711171"/>
            <a:ext cx="3766316" cy="3766316"/>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576" y="2711171"/>
            <a:ext cx="3766316" cy="3766316"/>
          </a:xfrm>
          <a:prstGeom prst="rect">
            <a:avLst/>
          </a:prstGeom>
        </p:spPr>
      </p:pic>
      <p:sp>
        <p:nvSpPr>
          <p:cNvPr id="7" name="CaixaDeTexto 6"/>
          <p:cNvSpPr txBox="1"/>
          <p:nvPr/>
        </p:nvSpPr>
        <p:spPr>
          <a:xfrm>
            <a:off x="1662175" y="2403394"/>
            <a:ext cx="9382697" cy="307777"/>
          </a:xfrm>
          <a:prstGeom prst="rect">
            <a:avLst/>
          </a:prstGeom>
          <a:noFill/>
        </p:spPr>
        <p:txBody>
          <a:bodyPr wrap="none" rtlCol="0">
            <a:spAutoFit/>
          </a:bodyPr>
          <a:lstStyle/>
          <a:p>
            <a:r>
              <a:rPr lang="en-US" sz="1400" dirty="0" smtClean="0"/>
              <a:t>Original                                                             Lagrange                                                                  Linear               </a:t>
            </a:r>
            <a:endParaRPr lang="pt-BR" sz="1400" dirty="0"/>
          </a:p>
        </p:txBody>
      </p:sp>
    </p:spTree>
    <p:extLst>
      <p:ext uri="{BB962C8B-B14F-4D97-AF65-F5344CB8AC3E}">
        <p14:creationId xmlns:p14="http://schemas.microsoft.com/office/powerpoint/2010/main" val="206007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Interpolação</a:t>
            </a:r>
            <a:r>
              <a:rPr lang="en-US" dirty="0" smtClean="0"/>
              <a:t> – Cena </a:t>
            </a:r>
            <a:r>
              <a:rPr lang="en-US" dirty="0" err="1" smtClean="0"/>
              <a:t>externa</a:t>
            </a:r>
            <a:r>
              <a:rPr lang="en-US" dirty="0" smtClean="0"/>
              <a:t> 1</a:t>
            </a:r>
            <a:endParaRPr lang="pt-BR" dirty="0"/>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853" y="4126576"/>
            <a:ext cx="2548544" cy="2548544"/>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853" y="1378125"/>
            <a:ext cx="2548544" cy="2548544"/>
          </a:xfrm>
          <a:prstGeom prst="rect">
            <a:avLst/>
          </a:prstGeom>
        </p:spPr>
      </p:pic>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4125997"/>
            <a:ext cx="2547964" cy="2547964"/>
          </a:xfrm>
          <a:prstGeom prst="rect">
            <a:avLst/>
          </a:prstGeom>
        </p:spPr>
      </p:pic>
      <p:pic>
        <p:nvPicPr>
          <p:cNvPr id="14" name="Espaço Reservado para Conteúdo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411" y="1378125"/>
            <a:ext cx="2547964" cy="2547964"/>
          </a:xfrm>
          <a:prstGeom prst="rect">
            <a:avLst/>
          </a:prstGeom>
        </p:spPr>
      </p:pic>
      <p:pic>
        <p:nvPicPr>
          <p:cNvPr id="15" name="Image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0411" y="4125997"/>
            <a:ext cx="2547964" cy="2547964"/>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1377546"/>
            <a:ext cx="2547964" cy="2547964"/>
          </a:xfrm>
          <a:prstGeom prst="rect">
            <a:avLst/>
          </a:prstGeom>
        </p:spPr>
      </p:pic>
      <p:sp>
        <p:nvSpPr>
          <p:cNvPr id="19" name="CaixaDeTexto 18"/>
          <p:cNvSpPr txBox="1"/>
          <p:nvPr/>
        </p:nvSpPr>
        <p:spPr>
          <a:xfrm>
            <a:off x="8885056" y="1416032"/>
            <a:ext cx="1221809" cy="4524315"/>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smtClean="0"/>
          </a:p>
          <a:p>
            <a:r>
              <a:rPr lang="en-US" dirty="0"/>
              <a:t>160554</a:t>
            </a:r>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a:t>133904</a:t>
            </a:r>
          </a:p>
          <a:p>
            <a:endParaRPr lang="pt-BR" dirty="0"/>
          </a:p>
        </p:txBody>
      </p:sp>
      <p:sp>
        <p:nvSpPr>
          <p:cNvPr id="20" name="CaixaDeTexto 19"/>
          <p:cNvSpPr txBox="1"/>
          <p:nvPr/>
        </p:nvSpPr>
        <p:spPr>
          <a:xfrm>
            <a:off x="7608979" y="1139672"/>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21" name="CaixaDeTexto 20"/>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22" name="CaixaDeTexto 21"/>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spTree>
    <p:extLst>
      <p:ext uri="{BB962C8B-B14F-4D97-AF65-F5344CB8AC3E}">
        <p14:creationId xmlns:p14="http://schemas.microsoft.com/office/powerpoint/2010/main" val="278082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externa 3</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0" y="1278170"/>
            <a:ext cx="2583679" cy="2583679"/>
          </a:xfrm>
        </p:spPr>
      </p:pic>
      <p:sp>
        <p:nvSpPr>
          <p:cNvPr id="4" name="CaixaDeTexto 3"/>
          <p:cNvSpPr txBox="1"/>
          <p:nvPr/>
        </p:nvSpPr>
        <p:spPr>
          <a:xfrm>
            <a:off x="7692841" y="105586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4189078"/>
            <a:ext cx="2570424" cy="2570424"/>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923" y="1278170"/>
            <a:ext cx="2633909" cy="2633909"/>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507" y="4175094"/>
            <a:ext cx="2542967" cy="2542967"/>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981" y="1278171"/>
            <a:ext cx="2636980" cy="2636980"/>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0071" y="4175094"/>
            <a:ext cx="2605300" cy="2605300"/>
          </a:xfrm>
          <a:prstGeom prst="rect">
            <a:avLst/>
          </a:prstGeom>
        </p:spPr>
      </p:pic>
      <p:sp>
        <p:nvSpPr>
          <p:cNvPr id="13" name="CaixaDeTexto 12"/>
          <p:cNvSpPr txBox="1"/>
          <p:nvPr/>
        </p:nvSpPr>
        <p:spPr>
          <a:xfrm>
            <a:off x="8954851" y="1278170"/>
            <a:ext cx="1221809" cy="5078313"/>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31024.3</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32425.1</a:t>
            </a:r>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91918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interna 1</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841" y="1288149"/>
            <a:ext cx="2583426" cy="2583426"/>
          </a:xfrm>
        </p:spPr>
      </p:pic>
      <p:sp>
        <p:nvSpPr>
          <p:cNvPr id="4" name="CaixaDeTexto 3"/>
          <p:cNvSpPr txBox="1"/>
          <p:nvPr/>
        </p:nvSpPr>
        <p:spPr>
          <a:xfrm>
            <a:off x="7791090" y="1014483"/>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393819" y="3902353"/>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1" y="4189078"/>
            <a:ext cx="2583426" cy="2583426"/>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939" y="1267897"/>
            <a:ext cx="2623930" cy="2623930"/>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939" y="4148575"/>
            <a:ext cx="2623930" cy="2623930"/>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541" y="1267897"/>
            <a:ext cx="2644182" cy="2644182"/>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1540" y="4148574"/>
            <a:ext cx="2614203" cy="2614203"/>
          </a:xfrm>
          <a:prstGeom prst="rect">
            <a:avLst/>
          </a:prstGeom>
        </p:spPr>
      </p:pic>
      <p:sp>
        <p:nvSpPr>
          <p:cNvPr id="13" name="CaixaDeTexto 12"/>
          <p:cNvSpPr txBox="1"/>
          <p:nvPr/>
        </p:nvSpPr>
        <p:spPr>
          <a:xfrm>
            <a:off x="9025723" y="1206131"/>
            <a:ext cx="1221809" cy="5632311"/>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130939</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127874</a:t>
            </a:r>
          </a:p>
          <a:p>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63546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20000"/>
              </a:bodyPr>
              <a:lstStyle/>
              <a:p>
                <a:r>
                  <a:rPr lang="pt-BR" sz="2400" dirty="0" smtClean="0"/>
                  <a:t>Para cada cena de teste utilizamos as interpolações para gerarmos 5 light </a:t>
                </a:r>
                <a:r>
                  <a:rPr lang="pt-BR" sz="2400" dirty="0" err="1" smtClean="0"/>
                  <a:t>probes</a:t>
                </a:r>
                <a:r>
                  <a:rPr lang="pt-BR" sz="2400" dirty="0"/>
                  <a:t>:</a:t>
                </a:r>
                <a:r>
                  <a:rPr lang="pt-BR" sz="2400" dirty="0" smtClean="0"/>
                  <a:t> linear, </a:t>
                </a:r>
                <a:r>
                  <a:rPr lang="pt-BR" sz="2400" dirty="0" err="1" smtClean="0"/>
                  <a:t>lagrange</a:t>
                </a:r>
                <a:r>
                  <a:rPr lang="pt-BR" sz="2400" dirty="0" smtClean="0"/>
                  <a:t>, </a:t>
                </a:r>
                <a:r>
                  <a:rPr lang="pt-BR" sz="2400" dirty="0" err="1" smtClean="0"/>
                  <a:t>gauss</a:t>
                </a:r>
                <a:r>
                  <a:rPr lang="pt-BR" sz="2400" dirty="0" smtClean="0"/>
                  <a:t> </a:t>
                </a:r>
                <a:r>
                  <a:rPr lang="pt-BR" sz="2400" dirty="0" err="1" smtClean="0"/>
                  <a:t>forward</a:t>
                </a:r>
                <a:r>
                  <a:rPr lang="pt-BR" sz="2400" dirty="0" smtClean="0"/>
                  <a:t>, </a:t>
                </a:r>
                <a:r>
                  <a:rPr lang="pt-BR" sz="2400" dirty="0" err="1" smtClean="0"/>
                  <a:t>backward</a:t>
                </a:r>
                <a:r>
                  <a:rPr lang="pt-BR" sz="2400" dirty="0" smtClean="0"/>
                  <a:t>, </a:t>
                </a:r>
                <a:r>
                  <a:rPr lang="pt-BR" sz="2400" dirty="0" err="1" smtClean="0"/>
                  <a:t>stirling</a:t>
                </a:r>
                <a:endParaRPr lang="pt-BR" sz="2400" dirty="0" smtClean="0"/>
              </a:p>
              <a:p>
                <a:endParaRPr lang="pt-BR" dirty="0" smtClean="0"/>
              </a:p>
              <a:p>
                <a:r>
                  <a:rPr lang="pt-BR" sz="2400" dirty="0" smtClean="0"/>
                  <a:t>Definimos um critério simples de distancia entre imagens como:</a:t>
                </a:r>
              </a:p>
              <a:p>
                <a:pPr lvl="1"/>
                <a:r>
                  <a:rPr lang="pt-BR" sz="2000" dirty="0" smtClean="0"/>
                  <a:t>Distância(Im1, Im2) =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pt-BR" sz="2000" b="0" i="1" smtClean="0">
                            <a:latin typeface="Cambria Math" panose="02040503050406030204" pitchFamily="18" charset="0"/>
                          </a:rPr>
                          <m:t>𝑝</m:t>
                        </m:r>
                        <m:r>
                          <a:rPr lang="pt-BR" sz="2000" b="0" i="1" smtClean="0">
                            <a:latin typeface="Cambria Math" panose="02040503050406030204" pitchFamily="18" charset="0"/>
                          </a:rPr>
                          <m:t>𝑖𝑥𝑒𝑙</m:t>
                        </m:r>
                      </m:sub>
                      <m:sup>
                        <m:r>
                          <a:rPr lang="en-US" sz="2000" b="0" i="1" smtClean="0">
                            <a:latin typeface="Cambria Math" panose="02040503050406030204" pitchFamily="18" charset="0"/>
                          </a:rPr>
                          <m:t> </m:t>
                        </m:r>
                      </m:sup>
                      <m:e>
                        <m:r>
                          <a:rPr lang="pt-BR" sz="2000" b="0" i="1" smtClean="0">
                            <a:latin typeface="Cambria Math" panose="02040503050406030204" pitchFamily="18" charset="0"/>
                          </a:rPr>
                          <m:t>𝑖𝑛𝑡𝑒𝑛𝑠𝑖𝑑𝑎𝑑𝑒</m:t>
                        </m:r>
                        <m:r>
                          <a:rPr lang="pt-BR" sz="2000" b="0" i="1" smtClean="0">
                            <a:latin typeface="Cambria Math" panose="02040503050406030204" pitchFamily="18" charset="0"/>
                          </a:rPr>
                          <m:t>(</m:t>
                        </m:r>
                        <m:r>
                          <a:rPr lang="pt-BR" sz="2000" b="0" i="1" smtClean="0">
                            <a:latin typeface="Cambria Math" panose="02040503050406030204" pitchFamily="18" charset="0"/>
                          </a:rPr>
                          <m:t>𝑎𝑏𝑠</m:t>
                        </m:r>
                        <m:d>
                          <m:dPr>
                            <m:ctrlPr>
                              <a:rPr lang="pt-BR" sz="2000" b="0" i="1" smtClean="0">
                                <a:latin typeface="Cambria Math" panose="02040503050406030204" pitchFamily="18" charset="0"/>
                              </a:rPr>
                            </m:ctrlPr>
                          </m:dPr>
                          <m:e>
                            <m:r>
                              <a:rPr lang="pt-BR" sz="2000" b="0" i="1" smtClean="0">
                                <a:latin typeface="Cambria Math" panose="02040503050406030204" pitchFamily="18" charset="0"/>
                              </a:rPr>
                              <m:t>𝐼𝑚</m:t>
                            </m:r>
                            <m:r>
                              <a:rPr lang="pt-BR" sz="2000" b="0" i="1" smtClean="0">
                                <a:latin typeface="Cambria Math" panose="02040503050406030204" pitchFamily="18" charset="0"/>
                              </a:rPr>
                              <m:t>1−</m:t>
                            </m:r>
                            <m:r>
                              <a:rPr lang="pt-BR" sz="2000" b="0" i="1" smtClean="0">
                                <a:latin typeface="Cambria Math" panose="02040503050406030204" pitchFamily="18" charset="0"/>
                              </a:rPr>
                              <m:t>𝐼𝑚</m:t>
                            </m:r>
                            <m:r>
                              <a:rPr lang="pt-BR" sz="2000" b="0" i="1" smtClean="0">
                                <a:latin typeface="Cambria Math" panose="02040503050406030204" pitchFamily="18" charset="0"/>
                              </a:rPr>
                              <m:t>2</m:t>
                            </m:r>
                          </m:e>
                        </m:d>
                        <m:r>
                          <a:rPr lang="pt-BR" sz="2000" b="0" i="1" smtClean="0">
                            <a:latin typeface="Cambria Math" panose="02040503050406030204" pitchFamily="18" charset="0"/>
                          </a:rPr>
                          <m:t>)</m:t>
                        </m:r>
                      </m:e>
                    </m:nary>
                  </m:oMath>
                </a14:m>
                <a:endParaRPr lang="pt-BR" dirty="0" smtClean="0"/>
              </a:p>
              <a:p>
                <a:pPr marL="457200" lvl="1" indent="0">
                  <a:buNone/>
                </a:pPr>
                <a:endParaRPr lang="pt-BR" dirty="0" smtClean="0"/>
              </a:p>
              <a:p>
                <a:r>
                  <a:rPr lang="pt-BR" sz="2400" dirty="0" smtClean="0"/>
                  <a:t>Para cada cena de testes escolhemos as duas interpolações que apresentavam distancias mínimas, em relação ao light probe base, para prosseguir para a fase de renderização com o cubo branco</a:t>
                </a:r>
                <a:endParaRPr lang="pt-BR" sz="24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477" t="-2616" r="-341"/>
                </a:stretch>
              </a:blipFill>
            </p:spPr>
            <p:txBody>
              <a:bodyPr/>
              <a:lstStyle/>
              <a:p>
                <a:r>
                  <a:rPr lang="pt-BR">
                    <a:noFill/>
                  </a:rPr>
                  <a:t> </a:t>
                </a:r>
              </a:p>
            </p:txBody>
          </p:sp>
        </mc:Fallback>
      </mc:AlternateContent>
    </p:spTree>
    <p:extLst>
      <p:ext uri="{BB962C8B-B14F-4D97-AF65-F5344CB8AC3E}">
        <p14:creationId xmlns:p14="http://schemas.microsoft.com/office/powerpoint/2010/main" val="1500371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56"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Coeficiente de refletância</a:t>
            </a:r>
            <a:endParaRPr lang="pt-BR" dirty="0"/>
          </a:p>
        </p:txBody>
      </p:sp>
      <p:sp>
        <p:nvSpPr>
          <p:cNvPr id="3" name="Espaço Reservado para Conteúdo 2"/>
          <p:cNvSpPr>
            <a:spLocks noGrp="1"/>
          </p:cNvSpPr>
          <p:nvPr>
            <p:ph idx="1"/>
          </p:nvPr>
        </p:nvSpPr>
        <p:spPr>
          <a:xfrm>
            <a:off x="517020" y="1278368"/>
            <a:ext cx="8946541" cy="4195481"/>
          </a:xfrm>
        </p:spPr>
        <p:txBody>
          <a:bodyPr/>
          <a:lstStyle/>
          <a:p>
            <a:r>
              <a:rPr lang="pt-BR" dirty="0" smtClean="0"/>
              <a:t>O coeficiente de refletância da esfera foi determinada</a:t>
            </a:r>
          </a:p>
          <a:p>
            <a:pPr lvl="1"/>
            <a:r>
              <a:rPr lang="pt-BR" dirty="0" smtClean="0"/>
              <a:t>Coeficiente = 1.594594…</a:t>
            </a:r>
          </a:p>
          <a:p>
            <a:r>
              <a:rPr lang="pt-BR" dirty="0" smtClean="0"/>
              <a:t>Mas não foi usado, o coeficiente teve que ser ajustado manualmente para cada cena, variando de 1.8 a 4.6</a:t>
            </a:r>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20" y="3015982"/>
            <a:ext cx="5024590" cy="3603812"/>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228" y="3015982"/>
            <a:ext cx="4844978" cy="3603813"/>
          </a:xfrm>
          <a:prstGeom prst="rect">
            <a:avLst/>
          </a:prstGeom>
        </p:spPr>
      </p:pic>
    </p:spTree>
    <p:extLst>
      <p:ext uri="{BB962C8B-B14F-4D97-AF65-F5344CB8AC3E}">
        <p14:creationId xmlns:p14="http://schemas.microsoft.com/office/powerpoint/2010/main" val="2538957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1</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9" y="1152981"/>
            <a:ext cx="4008120" cy="2654729"/>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570" y="1152981"/>
            <a:ext cx="4008120" cy="265472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32" y="4113442"/>
            <a:ext cx="4004258" cy="2652171"/>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450" y="1152982"/>
            <a:ext cx="4008120" cy="2654729"/>
          </a:xfrm>
          <a:prstGeom prst="rect">
            <a:avLst/>
          </a:prstGeom>
        </p:spPr>
      </p:pic>
      <p:sp>
        <p:nvSpPr>
          <p:cNvPr id="8" name="CaixaDeTexto 7"/>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smtClean="0"/>
              <a:t>renderizada</a:t>
            </a:r>
            <a:r>
              <a:rPr lang="pt-BR" sz="1600" dirty="0" smtClean="0"/>
              <a:t>                                           Diferença</a:t>
            </a:r>
            <a:endParaRPr lang="pt-BR" sz="1600" dirty="0"/>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451" y="4113441"/>
            <a:ext cx="4008120" cy="2654729"/>
          </a:xfrm>
          <a:prstGeom prst="rect">
            <a:avLst/>
          </a:prstGeom>
        </p:spPr>
      </p:pic>
      <p:pic>
        <p:nvPicPr>
          <p:cNvPr id="10" name="Espaço Reservado para Conteú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12163"/>
            <a:ext cx="4008120" cy="2654729"/>
          </a:xfrm>
          <a:prstGeom prst="rect">
            <a:avLst/>
          </a:prstGeom>
        </p:spPr>
      </p:pic>
      <p:sp>
        <p:nvSpPr>
          <p:cNvPr id="11" name="CaixaDeTexto 10"/>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412232" y="4110885"/>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254439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3</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595" y="1152983"/>
            <a:ext cx="4047373" cy="2680728"/>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375" y="4144455"/>
            <a:ext cx="4048312" cy="268134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968" y="1152983"/>
            <a:ext cx="4048309" cy="268134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152983"/>
            <a:ext cx="4047374" cy="2680728"/>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44766"/>
            <a:ext cx="4047374" cy="2680728"/>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34" y="4144609"/>
            <a:ext cx="4047843" cy="2681039"/>
          </a:xfrm>
          <a:prstGeom prst="rect">
            <a:avLst/>
          </a:prstGeom>
        </p:spPr>
      </p:pic>
      <p:sp>
        <p:nvSpPr>
          <p:cNvPr id="10" name="CaixaDeTexto 9"/>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1" name="CaixaDeTexto 10"/>
          <p:cNvSpPr txBox="1"/>
          <p:nvPr/>
        </p:nvSpPr>
        <p:spPr>
          <a:xfrm>
            <a:off x="11319373" y="4144453"/>
            <a:ext cx="631904" cy="276999"/>
          </a:xfrm>
          <a:prstGeom prst="rect">
            <a:avLst/>
          </a:prstGeom>
          <a:noFill/>
        </p:spPr>
        <p:txBody>
          <a:bodyPr wrap="none" rtlCol="0">
            <a:spAutoFit/>
          </a:bodyPr>
          <a:lstStyle/>
          <a:p>
            <a:r>
              <a:rPr lang="en-US" sz="1200" dirty="0" smtClean="0"/>
              <a:t>Linear</a:t>
            </a:r>
            <a:endParaRPr lang="pt-BR" sz="1200" dirty="0"/>
          </a:p>
        </p:txBody>
      </p:sp>
      <p:sp>
        <p:nvSpPr>
          <p:cNvPr id="12" name="CaixaDeTexto 11"/>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Tree>
    <p:extLst>
      <p:ext uri="{BB962C8B-B14F-4D97-AF65-F5344CB8AC3E}">
        <p14:creationId xmlns:p14="http://schemas.microsoft.com/office/powerpoint/2010/main" val="249030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Renderização – Cena </a:t>
            </a:r>
            <a:r>
              <a:rPr lang="en-US" dirty="0" err="1" smtClean="0"/>
              <a:t>interna</a:t>
            </a:r>
            <a:r>
              <a:rPr lang="en-US" dirty="0" smtClean="0"/>
              <a:t> 1 </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79" y="1142227"/>
            <a:ext cx="3871275" cy="256409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1379" y="4154057"/>
            <a:ext cx="3871275" cy="256409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4154057"/>
            <a:ext cx="3871276" cy="256409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0103" y="1142227"/>
            <a:ext cx="3871276" cy="256409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0103" y="4154057"/>
            <a:ext cx="3871276" cy="2564092"/>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1142227"/>
            <a:ext cx="3871276" cy="2564092"/>
          </a:xfrm>
          <a:prstGeom prst="rect">
            <a:avLst/>
          </a:prstGeom>
        </p:spPr>
      </p:pic>
      <p:sp>
        <p:nvSpPr>
          <p:cNvPr id="10" name="CaixaDeTexto 9"/>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
        <p:nvSpPr>
          <p:cNvPr id="11" name="CaixaDeTexto 10"/>
          <p:cNvSpPr txBox="1"/>
          <p:nvPr/>
        </p:nvSpPr>
        <p:spPr>
          <a:xfrm>
            <a:off x="10620820" y="113589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197739" y="4147727"/>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44845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Conclusões</a:t>
            </a:r>
            <a:endParaRPr lang="pt-BR" dirty="0"/>
          </a:p>
        </p:txBody>
      </p:sp>
      <p:sp>
        <p:nvSpPr>
          <p:cNvPr id="3" name="Espaço Reservado para Conteúdo 2"/>
          <p:cNvSpPr>
            <a:spLocks noGrp="1"/>
          </p:cNvSpPr>
          <p:nvPr>
            <p:ph idx="1"/>
          </p:nvPr>
        </p:nvSpPr>
        <p:spPr/>
        <p:txBody>
          <a:bodyPr/>
          <a:lstStyle/>
          <a:p>
            <a:r>
              <a:rPr lang="pt-BR" dirty="0" smtClean="0"/>
              <a:t>Interpolação linear em todos os testes teve a menor ou a segunda menor distancia em relação ao light probe original</a:t>
            </a:r>
          </a:p>
          <a:p>
            <a:r>
              <a:rPr lang="pt-BR" dirty="0" smtClean="0"/>
              <a:t>Gauss </a:t>
            </a:r>
            <a:r>
              <a:rPr lang="pt-BR" dirty="0" err="1" smtClean="0"/>
              <a:t>forward</a:t>
            </a:r>
            <a:r>
              <a:rPr lang="pt-BR" dirty="0" smtClean="0"/>
              <a:t> foi a segunda melhor interpolação, perdendo pra </a:t>
            </a:r>
            <a:r>
              <a:rPr lang="pt-BR" dirty="0" err="1" smtClean="0"/>
              <a:t>lagrange</a:t>
            </a:r>
            <a:r>
              <a:rPr lang="pt-BR" dirty="0" smtClean="0"/>
              <a:t> em apenas um caso</a:t>
            </a:r>
          </a:p>
          <a:p>
            <a:r>
              <a:rPr lang="pt-BR" dirty="0" smtClean="0"/>
              <a:t>Interpolações polinomiais de grau elevado como </a:t>
            </a:r>
            <a:r>
              <a:rPr lang="pt-BR" dirty="0" err="1" smtClean="0"/>
              <a:t>lagrange</a:t>
            </a:r>
            <a:r>
              <a:rPr lang="pt-BR" dirty="0" smtClean="0"/>
              <a:t> ou </a:t>
            </a:r>
            <a:r>
              <a:rPr lang="pt-BR" dirty="0" err="1" smtClean="0"/>
              <a:t>gauss</a:t>
            </a:r>
            <a:r>
              <a:rPr lang="pt-BR" dirty="0" smtClean="0"/>
              <a:t> </a:t>
            </a:r>
            <a:r>
              <a:rPr lang="pt-BR" dirty="0" err="1" smtClean="0"/>
              <a:t>forward</a:t>
            </a:r>
            <a:r>
              <a:rPr lang="pt-BR" dirty="0" smtClean="0"/>
              <a:t>/</a:t>
            </a:r>
            <a:r>
              <a:rPr lang="pt-BR" dirty="0" err="1" smtClean="0"/>
              <a:t>backward</a:t>
            </a:r>
            <a:r>
              <a:rPr lang="pt-BR" dirty="0" smtClean="0"/>
              <a:t> podem gerar um erro muito grande</a:t>
            </a:r>
          </a:p>
          <a:p>
            <a:pPr lvl="1"/>
            <a:r>
              <a:rPr lang="pt-BR" dirty="0" smtClean="0"/>
              <a:t>Áreas pretas nas imagens interpoladas</a:t>
            </a:r>
          </a:p>
          <a:p>
            <a:r>
              <a:rPr lang="pt-BR" dirty="0" smtClean="0"/>
              <a:t>A comparação do cubo não foi satisfatória por ter muitos elementos que não conseguimos capturar de maneira precisa</a:t>
            </a:r>
          </a:p>
          <a:p>
            <a:pPr lvl="1"/>
            <a:r>
              <a:rPr lang="pt-BR" dirty="0" smtClean="0"/>
              <a:t>Coeficiente de refletância da esfera não foi usável no Maya</a:t>
            </a:r>
          </a:p>
          <a:p>
            <a:pPr lvl="1"/>
            <a:r>
              <a:rPr lang="pt-BR" dirty="0" smtClean="0"/>
              <a:t>Modelagem e posicionamento do cubo</a:t>
            </a:r>
            <a:endParaRPr lang="pt-BR" dirty="0"/>
          </a:p>
        </p:txBody>
      </p:sp>
    </p:spTree>
    <p:extLst>
      <p:ext uri="{BB962C8B-B14F-4D97-AF65-F5344CB8AC3E}">
        <p14:creationId xmlns:p14="http://schemas.microsoft.com/office/powerpoint/2010/main" val="349553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a:t>
            </a:r>
            <a:r>
              <a:rPr lang="pt-BR" dirty="0" smtClean="0"/>
              <a:t>locais de ordem baixa, </a:t>
            </a:r>
            <a:r>
              <a:rPr lang="pt-BR" dirty="0" smtClean="0"/>
              <a:t>como interpolação quadrática ou cubica, de modo a reduzir </a:t>
            </a:r>
            <a:r>
              <a:rPr lang="pt-BR" dirty="0" smtClean="0"/>
              <a:t>o erro </a:t>
            </a:r>
            <a:r>
              <a:rPr lang="pt-BR" smtClean="0"/>
              <a:t>e tentar evitar </a:t>
            </a:r>
            <a:r>
              <a:rPr lang="pt-BR" dirty="0" smtClean="0"/>
              <a:t>áreas pretas nas imagens resultantes</a:t>
            </a:r>
          </a:p>
        </p:txBody>
      </p:sp>
    </p:spTree>
    <p:extLst>
      <p:ext uri="{BB962C8B-B14F-4D97-AF65-F5344CB8AC3E}">
        <p14:creationId xmlns:p14="http://schemas.microsoft.com/office/powerpoint/2010/main" val="55284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r>
              <a:rPr lang="pt-BR" dirty="0" smtClean="0"/>
              <a:t>Paul E. </a:t>
            </a:r>
            <a:r>
              <a:rPr lang="pt-BR" dirty="0" err="1" smtClean="0"/>
              <a:t>Debevec</a:t>
            </a:r>
            <a:r>
              <a:rPr lang="pt-BR" dirty="0" smtClean="0"/>
              <a:t>, J. M. (1997). </a:t>
            </a:r>
            <a:r>
              <a:rPr lang="en-US" i="1" dirty="0" smtClean="0"/>
              <a:t>Recovering high dynamic range radiance maps from photographs.</a:t>
            </a:r>
            <a:r>
              <a:rPr lang="en-US" dirty="0" smtClean="0"/>
              <a:t> Paper presented at the SIGGRAPH.</a:t>
            </a:r>
          </a:p>
          <a:p>
            <a:r>
              <a:rPr lang="en-US" dirty="0" err="1" smtClean="0"/>
              <a:t>Debevec</a:t>
            </a:r>
            <a:r>
              <a:rPr lang="en-US" dirty="0" smtClean="0"/>
              <a:t>, P. (2002). Tutorial: Image-Based Lighting. </a:t>
            </a:r>
            <a:r>
              <a:rPr lang="en-US" i="1" dirty="0" smtClean="0"/>
              <a:t>IEEE Computer Graphics and Applications</a:t>
            </a:r>
            <a:r>
              <a:rPr lang="en-US" dirty="0" smtClean="0"/>
              <a:t>, 26 – 34. </a:t>
            </a:r>
          </a:p>
          <a:p>
            <a:r>
              <a:rPr lang="pt-BR" dirty="0" err="1" smtClean="0"/>
              <a:t>Pozrikidis</a:t>
            </a:r>
            <a:r>
              <a:rPr lang="pt-BR" dirty="0" smtClean="0"/>
              <a:t>, C. (1998). </a:t>
            </a:r>
            <a:r>
              <a:rPr lang="en-US" i="1" dirty="0" smtClean="0"/>
              <a:t>Numerical Computation in Science and Engineering</a:t>
            </a:r>
            <a:r>
              <a:rPr lang="it-IT" dirty="0" smtClean="0"/>
              <a:t> (O. U. Press Ed. 1 ed</a:t>
            </a:r>
            <a:r>
              <a:rPr lang="it-IT" dirty="0" smtClean="0"/>
              <a:t>.).</a:t>
            </a:r>
          </a:p>
          <a:p>
            <a:r>
              <a:rPr lang="pl-PL" dirty="0" smtClean="0"/>
              <a:t>Milton Abramowitz, I. S. (1972). </a:t>
            </a:r>
            <a:r>
              <a:rPr lang="en-US" i="1" dirty="0" smtClean="0"/>
              <a:t>Handbook of mathematical functions: with formulas, graphs, and mathematical tables</a:t>
            </a:r>
            <a:r>
              <a:rPr lang="en-US" dirty="0" smtClean="0"/>
              <a:t>: Courier Dover Publications.</a:t>
            </a:r>
          </a:p>
          <a:p>
            <a:endParaRPr lang="it-IT" i="1" dirty="0" smtClean="0"/>
          </a:p>
          <a:p>
            <a:endParaRPr lang="pt-BR" i="1" dirty="0"/>
          </a:p>
        </p:txBody>
      </p:sp>
    </p:spTree>
    <p:extLst>
      <p:ext uri="{BB962C8B-B14F-4D97-AF65-F5344CB8AC3E}">
        <p14:creationId xmlns:p14="http://schemas.microsoft.com/office/powerpoint/2010/main" val="189334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90456" y="2745164"/>
            <a:ext cx="3668358" cy="3668358"/>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2105</TotalTime>
  <Words>1006</Words>
  <Application>Microsoft Office PowerPoint</Application>
  <PresentationFormat>Widescreen</PresentationFormat>
  <Paragraphs>218</Paragraphs>
  <Slides>36</Slides>
  <Notes>10</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36</vt:i4>
      </vt:variant>
    </vt:vector>
  </HeadingPairs>
  <TitlesOfParts>
    <vt:vector size="43"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Light Probes Interpolados</vt:lpstr>
      <vt:lpstr>Interpolação – Cena externa 1</vt:lpstr>
      <vt:lpstr>Interpolação – Cena externa 3</vt:lpstr>
      <vt:lpstr>Interpolação – Cena interna 1</vt:lpstr>
      <vt:lpstr>Cenas Renderizadas</vt:lpstr>
      <vt:lpstr>Coeficiente de refletância</vt:lpstr>
      <vt:lpstr>Renderização – Cena externa 1</vt:lpstr>
      <vt:lpstr>Renderização – Cena externa 3</vt:lpstr>
      <vt:lpstr>Renderização – Cena interna 1 </vt:lpstr>
      <vt:lpstr>Conclusões</vt:lpstr>
      <vt:lpstr>Próximos passos</vt:lpstr>
      <vt:lpstr>Referências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144</cp:revision>
  <dcterms:created xsi:type="dcterms:W3CDTF">2014-09-04T01:55:39Z</dcterms:created>
  <dcterms:modified xsi:type="dcterms:W3CDTF">2014-12-11T07:15:05Z</dcterms:modified>
</cp:coreProperties>
</file>